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8"/>
  </p:notesMasterIdLst>
  <p:sldIdLst>
    <p:sldId id="256" r:id="rId5"/>
    <p:sldId id="279" r:id="rId6"/>
    <p:sldId id="311" r:id="rId7"/>
    <p:sldId id="257" r:id="rId8"/>
    <p:sldId id="261" r:id="rId9"/>
    <p:sldId id="303" r:id="rId10"/>
    <p:sldId id="304" r:id="rId11"/>
    <p:sldId id="302" r:id="rId12"/>
    <p:sldId id="262" r:id="rId13"/>
    <p:sldId id="306" r:id="rId14"/>
    <p:sldId id="305" r:id="rId15"/>
    <p:sldId id="307" r:id="rId16"/>
    <p:sldId id="308" r:id="rId17"/>
    <p:sldId id="268" r:id="rId18"/>
    <p:sldId id="270" r:id="rId19"/>
    <p:sldId id="271" r:id="rId20"/>
    <p:sldId id="272" r:id="rId21"/>
    <p:sldId id="273" r:id="rId22"/>
    <p:sldId id="274" r:id="rId23"/>
    <p:sldId id="309" r:id="rId24"/>
    <p:sldId id="275" r:id="rId25"/>
    <p:sldId id="276" r:id="rId26"/>
    <p:sldId id="277" r:id="rId27"/>
    <p:sldId id="280" r:id="rId28"/>
    <p:sldId id="310" r:id="rId29"/>
    <p:sldId id="28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312" r:id="rId42"/>
    <p:sldId id="296" r:id="rId43"/>
    <p:sldId id="313" r:id="rId44"/>
    <p:sldId id="297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B5F7-62DD-431C-81E9-BE7F9D796C18}" v="145" dt="2021-09-06T20:56:09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3" Type="http://schemas.microsoft.com/office/2015/10/relationships/revisionInfo" Target="revisionInfo.xml"/><Relationship Id="rId54" Type="http://schemas.microsoft.com/office/2016/11/relationships/changesInfo" Target="changesInfos/changesInfo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arns, Jennifer" userId="S::stearns@mcmaster.ca::9e61eef6-ed06-47ab-8084-bbfd60626551" providerId="AD" clId="Web-{0582B5F7-62DD-431C-81E9-BE7F9D796C18}"/>
    <pc:docChg chg="modSld addMainMaster delMainMaster">
      <pc:chgData name="Stearns, Jennifer" userId="S::stearns@mcmaster.ca::9e61eef6-ed06-47ab-8084-bbfd60626551" providerId="AD" clId="Web-{0582B5F7-62DD-431C-81E9-BE7F9D796C18}" dt="2021-09-06T20:56:09.248" v="84"/>
      <pc:docMkLst>
        <pc:docMk/>
      </pc:docMkLst>
      <pc:sldChg chg="addSp delSp modSp mod setBg modClrScheme chgLayout">
        <pc:chgData name="Stearns, Jennifer" userId="S::stearns@mcmaster.ca::9e61eef6-ed06-47ab-8084-bbfd60626551" providerId="AD" clId="Web-{0582B5F7-62DD-431C-81E9-BE7F9D796C18}" dt="2021-09-06T20:56:09.248" v="84"/>
        <pc:sldMkLst>
          <pc:docMk/>
          <pc:sldMk cId="109857222" sldId="256"/>
        </pc:sldMkLst>
        <pc:spChg chg="mod">
          <ac:chgData name="Stearns, Jennifer" userId="S::stearns@mcmaster.ca::9e61eef6-ed06-47ab-8084-bbfd60626551" providerId="AD" clId="Web-{0582B5F7-62DD-431C-81E9-BE7F9D796C18}" dt="2021-09-06T20:51:03.246" v="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earns, Jennifer" userId="S::stearns@mcmaster.ca::9e61eef6-ed06-47ab-8084-bbfd60626551" providerId="AD" clId="Web-{0582B5F7-62DD-431C-81E9-BE7F9D796C18}" dt="2021-09-06T20:51:59.778" v="22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5:43.091" v="74" actId="14100"/>
          <ac:spMkLst>
            <pc:docMk/>
            <pc:sldMk cId="109857222" sldId="256"/>
            <ac:spMk id="5" creationId="{A89F61F0-75E6-4762-8D3F-CE2CFAEF8242}"/>
          </ac:spMkLst>
        </pc:spChg>
        <pc:spChg chg="add">
          <ac:chgData name="Stearns, Jennifer" userId="S::stearns@mcmaster.ca::9e61eef6-ed06-47ab-8084-bbfd60626551" providerId="AD" clId="Web-{0582B5F7-62DD-431C-81E9-BE7F9D796C18}" dt="2021-09-06T20:50:08.918" v="0"/>
          <ac:spMkLst>
            <pc:docMk/>
            <pc:sldMk cId="109857222" sldId="256"/>
            <ac:spMk id="9" creationId="{4EFE82FE-7465-AE46-88DF-34D347E83B84}"/>
          </ac:spMkLst>
        </pc:spChg>
        <pc:spChg chg="add del mod">
          <ac:chgData name="Stearns, Jennifer" userId="S::stearns@mcmaster.ca::9e61eef6-ed06-47ab-8084-bbfd60626551" providerId="AD" clId="Web-{0582B5F7-62DD-431C-81E9-BE7F9D796C18}" dt="2021-09-06T20:55:16.372" v="55"/>
          <ac:spMkLst>
            <pc:docMk/>
            <pc:sldMk cId="109857222" sldId="256"/>
            <ac:spMk id="19" creationId="{4C878C0D-349B-49C5-92C4-8C202F93CA16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5:00.732" v="53" actId="14100"/>
          <ac:spMkLst>
            <pc:docMk/>
            <pc:sldMk cId="109857222" sldId="256"/>
            <ac:spMk id="21" creationId="{9E1BBB70-C02D-4CDF-B268-C0844B5A6940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6:07.654" v="83" actId="1076"/>
          <ac:spMkLst>
            <pc:docMk/>
            <pc:sldMk cId="109857222" sldId="256"/>
            <ac:spMk id="22" creationId="{AB037903-A5E2-450B-A089-1A1B04EFF2C3}"/>
          </ac:spMkLst>
        </pc:spChg>
        <pc:spChg chg="add">
          <ac:chgData name="Stearns, Jennifer" userId="S::stearns@mcmaster.ca::9e61eef6-ed06-47ab-8084-bbfd60626551" providerId="AD" clId="Web-{0582B5F7-62DD-431C-81E9-BE7F9D796C18}" dt="2021-09-06T20:56:09.248" v="84"/>
          <ac:spMkLst>
            <pc:docMk/>
            <pc:sldMk cId="109857222" sldId="256"/>
            <ac:spMk id="23" creationId="{56E1EB59-EAC2-4ECE-996F-BA031E3B0239}"/>
          </ac:spMkLst>
        </pc:spChg>
        <pc:grpChg chg="add">
          <ac:chgData name="Stearns, Jennifer" userId="S::stearns@mcmaster.ca::9e61eef6-ed06-47ab-8084-bbfd60626551" providerId="AD" clId="Web-{0582B5F7-62DD-431C-81E9-BE7F9D796C18}" dt="2021-09-06T20:50:08.918" v="0"/>
          <ac:grpSpMkLst>
            <pc:docMk/>
            <pc:sldMk cId="109857222" sldId="256"/>
            <ac:grpSpMk id="11" creationId="{66F2B51C-9578-EB41-A17E-FFF9D491ADA0}"/>
          </ac:grpSpMkLst>
        </pc:grpChg>
        <pc:picChg chg="add">
          <ac:chgData name="Stearns, Jennifer" userId="S::stearns@mcmaster.ca::9e61eef6-ed06-47ab-8084-bbfd60626551" providerId="AD" clId="Web-{0582B5F7-62DD-431C-81E9-BE7F9D796C18}" dt="2021-09-06T20:50:08.918" v="0"/>
          <ac:picMkLst>
            <pc:docMk/>
            <pc:sldMk cId="109857222" sldId="256"/>
            <ac:picMk id="4" creationId="{2C5AF339-D522-43EE-A79E-B0631F88F4FE}"/>
          </ac:picMkLst>
        </pc:picChg>
        <pc:cxnChg chg="add">
          <ac:chgData name="Stearns, Jennifer" userId="S::stearns@mcmaster.ca::9e61eef6-ed06-47ab-8084-bbfd60626551" providerId="AD" clId="Web-{0582B5F7-62DD-431C-81E9-BE7F9D796C18}" dt="2021-09-06T20:50:08.918" v="0"/>
          <ac:cxnSpMkLst>
            <pc:docMk/>
            <pc:sldMk cId="109857222" sldId="256"/>
            <ac:cxnSpMk id="20" creationId="{EEA70831-9A8D-3B4D-8EA5-EE32F93E94E9}"/>
          </ac:cxnSpMkLst>
        </pc:cxnChg>
      </pc:sldChg>
      <pc:sldMasterChg chg="del delSldLayout">
        <pc:chgData name="Stearns, Jennifer" userId="S::stearns@mcmaster.ca::9e61eef6-ed06-47ab-8084-bbfd60626551" providerId="AD" clId="Web-{0582B5F7-62DD-431C-81E9-BE7F9D796C18}" dt="2021-09-06T20:50:08.918" v="0"/>
        <pc:sldMasterMkLst>
          <pc:docMk/>
          <pc:sldMasterMk cId="2460954070" sldId="2147483660"/>
        </pc:sldMasterMkLst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tearns, Jennifer" userId="S::stearns@mcmaster.ca::9e61eef6-ed06-47ab-8084-bbfd60626551" providerId="AD" clId="Web-{0582B5F7-62DD-431C-81E9-BE7F9D796C18}" dt="2021-09-06T20:50:08.918" v="0"/>
        <pc:sldMasterMkLst>
          <pc:docMk/>
          <pc:sldMasterMk cId="1512191153" sldId="2147483738"/>
        </pc:sldMasterMkLst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2050667661" sldId="2147483727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91569483" sldId="2147483728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873686055" sldId="2147483729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59320148" sldId="2147483730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410098301" sldId="2147483731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684891256" sldId="2147483732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3257711727" sldId="2147483733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89847046" sldId="2147483734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185156985" sldId="2147483735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3571470424" sldId="2147483736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4164092291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8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36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3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6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6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8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4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3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1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84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2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9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9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9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3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xmlns="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tiff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4EFE82FE-7465-AE46-88DF-34D347E83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6F2B51C-9578-EB41-A17E-FFF9D491AD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4E9CAEA-4CF4-D249-8127-CD2FA20187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xmlns="" id="{E51EDD93-C3A3-DF47-BCFC-43B049E34E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xmlns="" id="{D574DB0D-896A-D649-89B1-33753E1D46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xmlns="" id="{62256DD9-FEA3-4A40-80D1-B33F0FF15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xmlns="" id="{534E9839-EAD7-3C49-8D10-E4BFE0820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xmlns="" id="{DDFC3FA6-9BB5-A34E-9337-A2E9A1EED9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xmlns="" id="{45000D9E-4AD7-5A4F-8E99-302F388C83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/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ea typeface="+mn-lt"/>
                <a:cs typeface="+mn-lt"/>
              </a:rPr>
              <a:t>Practical Bioinformatics in the Genomics Era</a:t>
            </a:r>
            <a:endParaRPr lang="en-US" sz="3200" dirty="0">
              <a:ea typeface="+mn-lt"/>
              <a:cs typeface="+mn-lt"/>
            </a:endParaRPr>
          </a:p>
          <a:p>
            <a:pPr algn="ctr"/>
            <a:r>
              <a:rPr lang="en-US" sz="3200" b="1" dirty="0"/>
              <a:t>Fall 2021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xmlns="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A70831-9A8D-3B4D-8EA5-EE32F93E94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 smtClean="0"/>
              <a:t>After reading break...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285396" y="143562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Process sequencing data using the command line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cli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496" y="2383962"/>
              <a:ext cx="5504864" cy="342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26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 smtClean="0"/>
              <a:t>Early November...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2566" y="133275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genomics to analyze a pathogen outbreak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250px-Salmonella_typhi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60" y="2348880"/>
              <a:ext cx="3175000" cy="2997200"/>
            </a:xfrm>
            <a:prstGeom prst="rect">
              <a:avLst/>
            </a:prstGeom>
          </p:spPr>
        </p:pic>
        <p:pic>
          <p:nvPicPr>
            <p:cNvPr id="16" name="Picture 15" descr="F1.lar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96" y="3861049"/>
              <a:ext cx="1911880" cy="194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6972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 smtClean="0"/>
              <a:t>By the end of November...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85396" y="1344186"/>
            <a:ext cx="5688632" cy="4824536"/>
            <a:chOff x="3719736" y="2132856"/>
            <a:chExt cx="5688632" cy="4824536"/>
          </a:xfrm>
        </p:grpSpPr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cloud computing to analyze gene expression data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Galaxy_FirstAnalysis_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2276873"/>
              <a:ext cx="4932040" cy="370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5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3680" y="95067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Online Learning…</a:t>
            </a:r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xmlns="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62" y="284819"/>
            <a:ext cx="3148598" cy="1757551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xmlns="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762" y="2235891"/>
            <a:ext cx="3148598" cy="1757551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xmlns="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62" y="4180107"/>
            <a:ext cx="3148598" cy="1757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056AE45-DCE5-424D-99DE-CEE23110B0A6}"/>
              </a:ext>
            </a:extLst>
          </p:cNvPr>
          <p:cNvSpPr txBox="1"/>
          <p:nvPr/>
        </p:nvSpPr>
        <p:spPr>
          <a:xfrm>
            <a:off x="1991544" y="1580599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0169486-64B8-824E-8B30-432975CB9189}"/>
              </a:ext>
            </a:extLst>
          </p:cNvPr>
          <p:cNvSpPr txBox="1"/>
          <p:nvPr/>
        </p:nvSpPr>
        <p:spPr>
          <a:xfrm>
            <a:off x="1978234" y="278092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889E86-FBCF-9D43-89D3-40A24CD664EE}"/>
              </a:ext>
            </a:extLst>
          </p:cNvPr>
          <p:cNvSpPr txBox="1"/>
          <p:nvPr/>
        </p:nvSpPr>
        <p:spPr>
          <a:xfrm>
            <a:off x="1974817" y="406330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</p:spTree>
    <p:extLst>
      <p:ext uri="{BB962C8B-B14F-4D97-AF65-F5344CB8AC3E}">
        <p14:creationId xmlns:p14="http://schemas.microsoft.com/office/powerpoint/2010/main" val="196897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6" y="1892661"/>
            <a:ext cx="5676722" cy="25900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0114" y="356829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dirty="0"/>
              <a:t>No Computer Science Experience Required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12862" y="845821"/>
            <a:ext cx="5447858" cy="497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 smtClean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 smtClean="0">
                <a:solidFill>
                  <a:schemeClr val="tx1"/>
                </a:solidFill>
              </a:rPr>
              <a:t>iSci</a:t>
            </a:r>
            <a:r>
              <a:rPr lang="en-US" sz="1800" dirty="0" smtClean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 smtClean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 smtClean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3620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Electronic </a:t>
            </a:r>
            <a:r>
              <a:rPr lang="en-US" u="sng" dirty="0" smtClean="0"/>
              <a:t>Resources</a:t>
            </a:r>
            <a:endParaRPr lang="en-US" u="sng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</a:t>
            </a:r>
            <a:r>
              <a:rPr lang="en-US" sz="2000" dirty="0" smtClean="0"/>
              <a:t>grading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jstearns</a:t>
            </a:r>
            <a:r>
              <a:rPr lang="en-US" sz="2000" dirty="0" smtClean="0"/>
              <a:t>/Biochem-3BP3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</a:t>
            </a:r>
            <a:r>
              <a:rPr lang="en-US" sz="2000" dirty="0" smtClean="0"/>
              <a:t>A2L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</a:t>
            </a:r>
            <a:r>
              <a:rPr lang="en-US" sz="2000" dirty="0" smtClean="0"/>
              <a:t>videoconferencing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Course </a:t>
            </a:r>
            <a:r>
              <a:rPr lang="en-US" dirty="0"/>
              <a:t>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59060" cy="36012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/>
              <a:t>Weekly </a:t>
            </a:r>
            <a:r>
              <a:rPr lang="en-US" u="sng" dirty="0" smtClean="0"/>
              <a:t>Modules</a:t>
            </a:r>
            <a:endParaRPr lang="en-US" u="sng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lecture to introduce the topic and outline the key </a:t>
            </a:r>
            <a:r>
              <a:rPr lang="en-US" dirty="0" smtClean="0"/>
              <a:t>objectives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Overview and (optional) readings available in </a:t>
            </a:r>
            <a:r>
              <a:rPr lang="en-US" dirty="0" err="1"/>
              <a:t>GitLab</a:t>
            </a:r>
            <a:r>
              <a:rPr lang="en-US" dirty="0"/>
              <a:t>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jstearns</a:t>
            </a:r>
            <a:r>
              <a:rPr lang="en-US" dirty="0" smtClean="0"/>
              <a:t>/Biochem-3BP3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Lectures will be recorded in advance of each </a:t>
            </a:r>
            <a:r>
              <a:rPr lang="en-US" dirty="0" smtClean="0"/>
              <a:t>module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Teams Word document </a:t>
            </a:r>
            <a:r>
              <a:rPr lang="en-US" dirty="0"/>
              <a:t>will provide links to lectures and supplementary presentations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Please attend </a:t>
            </a:r>
            <a:r>
              <a:rPr lang="en-US" dirty="0" smtClean="0"/>
              <a:t>Wednesday </a:t>
            </a:r>
            <a:r>
              <a:rPr lang="en-US" dirty="0"/>
              <a:t>12:30 pm sessions for live </a:t>
            </a:r>
            <a:r>
              <a:rPr lang="en-US" dirty="0" smtClean="0"/>
              <a:t>updates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Live updates will be recorded for later access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347504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179050" cy="36012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Weekly Modules – </a:t>
            </a:r>
            <a:r>
              <a:rPr lang="en-US" u="sng" dirty="0" smtClean="0"/>
              <a:t>Tutorial sessions Mondays &amp; Wednesdays</a:t>
            </a:r>
            <a:endParaRPr lang="en-US" u="sng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 core take-home assignment due on Avenue to </a:t>
            </a:r>
            <a:r>
              <a:rPr lang="en-US" dirty="0" smtClean="0"/>
              <a:t>Learn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Tutorials will start </a:t>
            </a:r>
            <a:r>
              <a:rPr lang="en-US" dirty="0" smtClean="0"/>
              <a:t>with </a:t>
            </a:r>
            <a:r>
              <a:rPr lang="en-US" dirty="0"/>
              <a:t>the course Teaching </a:t>
            </a:r>
            <a:r>
              <a:rPr lang="en-US" dirty="0" smtClean="0"/>
              <a:t>Assistants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3 students give a 10 minute “Flash Update” presentation each </a:t>
            </a:r>
            <a:r>
              <a:rPr lang="en-US" dirty="0" smtClean="0"/>
              <a:t>week beginning on Sept 20th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Live sessions will be recorded for later </a:t>
            </a:r>
            <a:r>
              <a:rPr lang="en-US" dirty="0" smtClean="0"/>
              <a:t>access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Tutorials: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jstearns</a:t>
            </a:r>
            <a:r>
              <a:rPr lang="en-US" dirty="0" smtClean="0"/>
              <a:t>/Biochem-3BP3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AL2 Quizzes used for submission of Tutorial answers + multiple choice </a:t>
            </a:r>
            <a:r>
              <a:rPr lang="en-US" dirty="0" smtClean="0"/>
              <a:t>questions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Teams Word document </a:t>
            </a:r>
            <a:r>
              <a:rPr lang="en-US" dirty="0"/>
              <a:t>will provide links to all associated resources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3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" y="1875474"/>
            <a:ext cx="8138160" cy="31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2236" y="1827695"/>
            <a:ext cx="747777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BSc in Biology, University of Waterloo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PhD </a:t>
            </a:r>
            <a:r>
              <a:rPr lang="en-US" dirty="0"/>
              <a:t>in </a:t>
            </a:r>
            <a:r>
              <a:rPr lang="en-US" dirty="0" smtClean="0"/>
              <a:t>Biology – Plant-microbe interactions (UW)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short Post-Doc at UW working on the human </a:t>
            </a:r>
            <a:r>
              <a:rPr lang="en-US" dirty="0"/>
              <a:t>m</a:t>
            </a:r>
            <a:r>
              <a:rPr lang="en-US" dirty="0" smtClean="0"/>
              <a:t>icrobiome and new methods for Illumina sequencing of 16S (Neufeld lab)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full Post-Doc at McMaster University working on the human airway microbiome (Surette lab)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Assistant professor in Medicine at McMaster University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Farncombe Chair in Microbial Ecology and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Study microbial community succession in the human gut and bacterial interactions in the infant gut microbiota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9F61F0-75E6-4762-8D3F-CE2CFAEF8242}"/>
              </a:ext>
            </a:extLst>
          </p:cNvPr>
          <p:cNvSpPr txBox="1"/>
          <p:nvPr/>
        </p:nvSpPr>
        <p:spPr>
          <a:xfrm>
            <a:off x="949057" y="1682636"/>
            <a:ext cx="26455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Instructor: </a:t>
            </a:r>
          </a:p>
          <a:p>
            <a:pPr algn="ctr"/>
            <a:r>
              <a:rPr lang="en-US" dirty="0"/>
              <a:t>Dr. Jennifer Stearns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94" y="2369737"/>
            <a:ext cx="1792894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40" y="285902"/>
            <a:ext cx="7487920" cy="47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Flash Updates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5150" y="2160016"/>
            <a:ext cx="9607550" cy="360121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See the Flash Update Presentation </a:t>
            </a:r>
            <a:r>
              <a:rPr lang="en-US" dirty="0" smtClean="0"/>
              <a:t>Schedule in Team files for each tutorial session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 Flash Update is a 10 minute PowerPoint presentation summarizing the key points of the assigned topic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Must include 3 https://</a:t>
            </a:r>
            <a:r>
              <a:rPr lang="en-US" dirty="0" err="1"/>
              <a:t>kahoot.com</a:t>
            </a:r>
            <a:r>
              <a:rPr lang="en-US" dirty="0"/>
              <a:t> questions!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PowerPoint file must be uploaded to Avenue to Learn by start of lab on </a:t>
            </a:r>
            <a:r>
              <a:rPr lang="en-US" dirty="0" smtClean="0"/>
              <a:t>Mondays &amp; Wednesdays!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2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Essay Assignments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7"/>
          <a:stretch/>
        </p:blipFill>
        <p:spPr>
          <a:xfrm>
            <a:off x="3182620" y="1405382"/>
            <a:ext cx="6109970" cy="222935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1"/>
          <a:stretch/>
        </p:blipFill>
        <p:spPr>
          <a:xfrm>
            <a:off x="3153409" y="3905187"/>
            <a:ext cx="5845969" cy="28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Grading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79576" y="1029072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560" y="3938280"/>
            <a:ext cx="813690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 exams!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7940"/>
              </p:ext>
            </p:extLst>
          </p:nvPr>
        </p:nvGraphicFramePr>
        <p:xfrm>
          <a:off x="3097529" y="1554531"/>
          <a:ext cx="5086704" cy="1926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261"/>
                <a:gridCol w="1482214"/>
                <a:gridCol w="1524229"/>
              </a:tblGrid>
              <a:tr h="40249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Item graded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% of</a:t>
                      </a:r>
                      <a:r>
                        <a:rPr lang="en-US" sz="1400" b="1" baseline="0" dirty="0" smtClean="0"/>
                        <a:t> final grade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Due date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Lab</a:t>
                      </a:r>
                      <a:r>
                        <a:rPr lang="en-US" sz="1400" baseline="0" dirty="0" smtClean="0"/>
                        <a:t> assignments (7)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35%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weekly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min presentation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15%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Lecture</a:t>
                      </a:r>
                      <a:r>
                        <a:rPr lang="en-US" sz="1400" baseline="0" dirty="0" smtClean="0"/>
                        <a:t> quizzes (2)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10%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 review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25%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October 27, 2021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Essay assignment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15%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December</a:t>
                      </a:r>
                      <a:r>
                        <a:rPr lang="en-US" sz="1400" baseline="0" dirty="0" smtClean="0"/>
                        <a:t> 8, 2021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0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‘Living’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term </a:t>
            </a:r>
            <a:r>
              <a:rPr lang="mr-IN" dirty="0"/>
              <a:t>–</a:t>
            </a:r>
            <a:r>
              <a:rPr lang="en-US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schedule &amp; tutorial details are </a:t>
            </a:r>
            <a:r>
              <a:rPr lang="en-US" dirty="0" smtClean="0"/>
              <a:t>tentative</a:t>
            </a:r>
          </a:p>
        </p:txBody>
      </p:sp>
    </p:spTree>
    <p:extLst>
      <p:ext uri="{BB962C8B-B14F-4D97-AF65-F5344CB8AC3E}">
        <p14:creationId xmlns:p14="http://schemas.microsoft.com/office/powerpoint/2010/main" val="77665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Being Successful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7675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Ask questions and use your Teaching </a:t>
            </a:r>
            <a:r>
              <a:rPr lang="en-US" dirty="0" smtClean="0"/>
              <a:t>Assistant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Come to office hours or schedule a time to talk to me if things aren’t going well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“Take chances, make mistakes, get messy” – Miss Frizzle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8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few things</a:t>
            </a:r>
            <a:r>
              <a:rPr lang="is-IS" sz="3200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1699652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2976244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4382348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6800" y="1578209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Avenue to Learn is central to the course – handing in assignments, schedules, Flash Update </a:t>
            </a:r>
            <a:r>
              <a:rPr lang="en-US" dirty="0" err="1"/>
              <a:t>powerpoints</a:t>
            </a:r>
            <a:r>
              <a:rPr lang="en-US" dirty="0"/>
              <a:t>, Lecture </a:t>
            </a:r>
            <a:r>
              <a:rPr lang="en-US" dirty="0" err="1"/>
              <a:t>powerpoints</a:t>
            </a:r>
            <a:r>
              <a:rPr lang="en-US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6800" y="2874353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readings can be found on PubMed via a McMaster IP address or via the McMaster </a:t>
            </a:r>
            <a:r>
              <a:rPr lang="en-US" dirty="0" err="1"/>
              <a:t>LibAccess</a:t>
            </a:r>
            <a:r>
              <a:rPr lang="en-US" dirty="0"/>
              <a:t> portal if off campus: https://</a:t>
            </a:r>
            <a:r>
              <a:rPr lang="en-US" dirty="0" err="1"/>
              <a:t>libraryssl.lib.mcmaster.ca</a:t>
            </a:r>
            <a:r>
              <a:rPr lang="en-US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6800" y="4238332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aspects of the course will require use of McMaster’s Virtual Private Network: http://</a:t>
            </a:r>
            <a:r>
              <a:rPr lang="en-US" dirty="0" err="1"/>
              <a:t>www.mcmaster.ca</a:t>
            </a:r>
            <a:r>
              <a:rPr lang="en-US" dirty="0"/>
              <a:t>/</a:t>
            </a:r>
            <a:r>
              <a:rPr lang="en-US" dirty="0" err="1"/>
              <a:t>uts</a:t>
            </a:r>
            <a:r>
              <a:rPr lang="en-US" dirty="0"/>
              <a:t>/network/</a:t>
            </a:r>
            <a:r>
              <a:rPr lang="en-US" dirty="0" err="1"/>
              <a:t>vpn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227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xmlns="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61186"/>
            <a:ext cx="9592520" cy="43595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FF417910-D4F2-7C4C-A25E-5D6A7D071663}"/>
              </a:ext>
            </a:extLst>
          </p:cNvPr>
          <p:cNvSpPr/>
          <p:nvPr/>
        </p:nvSpPr>
        <p:spPr bwMode="auto">
          <a:xfrm>
            <a:off x="8003654" y="2395576"/>
            <a:ext cx="1437526" cy="70195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xmlns="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3" y="1553363"/>
            <a:ext cx="8703507" cy="49064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92B06B4-FA3C-604A-9363-3EB036A13E42}"/>
              </a:ext>
            </a:extLst>
          </p:cNvPr>
          <p:cNvSpPr/>
          <p:nvPr/>
        </p:nvSpPr>
        <p:spPr bwMode="auto">
          <a:xfrm>
            <a:off x="1999464" y="5305814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08" y="1507402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38492-A96A-BC4D-8A90-B18EC92DDB8C}"/>
              </a:ext>
            </a:extLst>
          </p:cNvPr>
          <p:cNvSpPr txBox="1"/>
          <p:nvPr/>
        </p:nvSpPr>
        <p:spPr>
          <a:xfrm>
            <a:off x="2099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libraryssl.lib.mcmaster.ca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3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27869" y="1468948"/>
            <a:ext cx="81369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BSc in </a:t>
            </a:r>
            <a:r>
              <a:rPr lang="en-US" dirty="0"/>
              <a:t>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Genomic surveillance of respiratory viruses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198746-E91D-314B-AB11-F0B1EB9FE2EA}"/>
              </a:ext>
            </a:extLst>
          </p:cNvPr>
          <p:cNvSpPr txBox="1"/>
          <p:nvPr/>
        </p:nvSpPr>
        <p:spPr>
          <a:xfrm>
            <a:off x="3927869" y="4148501"/>
            <a:ext cx="813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</a:t>
            </a:r>
            <a:r>
              <a:rPr lang="en-US" dirty="0" err="1" smtClean="0"/>
              <a:t>Surettelab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BSc in </a:t>
            </a:r>
            <a:r>
              <a:rPr lang="en-US" dirty="0"/>
              <a:t>Molecular </a:t>
            </a:r>
            <a:r>
              <a:rPr lang="en-US" dirty="0" smtClean="0"/>
              <a:t>Biology (University of Tehran)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MSc in x with Brian Golding (McMaster University)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1BBB70-C02D-4CDF-B268-C0844B5A6940}"/>
              </a:ext>
            </a:extLst>
          </p:cNvPr>
          <p:cNvSpPr txBox="1"/>
          <p:nvPr/>
        </p:nvSpPr>
        <p:spPr>
          <a:xfrm>
            <a:off x="971785" y="16990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Teaching Assistants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037903-A5E2-450B-A089-1A1B04EFF2C3}"/>
              </a:ext>
            </a:extLst>
          </p:cNvPr>
          <p:cNvSpPr txBox="1"/>
          <p:nvPr/>
        </p:nvSpPr>
        <p:spPr>
          <a:xfrm>
            <a:off x="971785" y="950718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Jalees Nasir</a:t>
            </a:r>
          </a:p>
        </p:txBody>
      </p:sp>
      <p:pic>
        <p:nvPicPr>
          <p:cNvPr id="16" name="Picture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xmlns="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6" y="1368235"/>
            <a:ext cx="1897239" cy="1844824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6E1EB59-EAC2-4ECE-996F-BA031E3B0239}"/>
              </a:ext>
            </a:extLst>
          </p:cNvPr>
          <p:cNvSpPr txBox="1"/>
          <p:nvPr/>
        </p:nvSpPr>
        <p:spPr>
          <a:xfrm>
            <a:off x="971785" y="356404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/>
              <a:t>Shahrokh</a:t>
            </a:r>
            <a:r>
              <a:rPr lang="en-US" dirty="0" smtClean="0"/>
              <a:t> </a:t>
            </a:r>
            <a:r>
              <a:rPr lang="en-US" dirty="0" err="1" smtClean="0"/>
              <a:t>Shekarriz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r="9255" b="14213"/>
          <a:stretch/>
        </p:blipFill>
        <p:spPr>
          <a:xfrm>
            <a:off x="1269355" y="3948210"/>
            <a:ext cx="1874520" cy="1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DE194094-D6CC-9A41-A86E-107F45354CC4}"/>
              </a:ext>
            </a:extLst>
          </p:cNvPr>
          <p:cNvSpPr/>
          <p:nvPr/>
        </p:nvSpPr>
        <p:spPr bwMode="auto">
          <a:xfrm>
            <a:off x="2711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1" y="274628"/>
            <a:ext cx="3762883" cy="64646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5BD8CB33-C6EE-B746-B4D3-CEA8B5DE006B}"/>
              </a:ext>
            </a:extLst>
          </p:cNvPr>
          <p:cNvSpPr/>
          <p:nvPr/>
        </p:nvSpPr>
        <p:spPr bwMode="auto">
          <a:xfrm>
            <a:off x="3758630" y="5410935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86" y="427171"/>
            <a:ext cx="5761474" cy="5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Bioinformatics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0" y="1485900"/>
            <a:ext cx="10613390" cy="278666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chemoinformatics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509121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9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06907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Now – large scale data collection fast and </a:t>
            </a:r>
            <a:r>
              <a:rPr lang="en-US" dirty="0" smtClean="0"/>
              <a:t>inexpensive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now need a balance between bioinformatics labs / core facilities and translating the skill set to researchers in all areas of bioscience</a:t>
            </a:r>
          </a:p>
          <a:p>
            <a:endParaRPr lang="en-US" dirty="0"/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48" y="113080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6915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59" y="3960622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0057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12746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Bioinformatics – Relative Costs</a:t>
            </a:r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1484785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9577" y="6088559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195811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5389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</a:t>
            </a:r>
            <a:r>
              <a:rPr lang="is-IS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mining as part of experimental design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</a:t>
            </a:r>
            <a:r>
              <a:rPr lang="en-US" sz="2000" dirty="0" smtClean="0"/>
              <a:t>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10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Graduate school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500636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computing hardware &amp;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489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Publish </a:t>
            </a:r>
            <a:r>
              <a:rPr lang="en-US" sz="2000" dirty="0"/>
              <a:t>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file format 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</a:t>
            </a:r>
            <a:r>
              <a:rPr lang="en-US" sz="2000" dirty="0" smtClean="0"/>
              <a:t>research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758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err="1"/>
              <a:t>BioCuration</a:t>
            </a:r>
            <a:r>
              <a:rPr lang="en-US" dirty="0"/>
              <a:t> &amp; Databases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Primary – raw data – DNA sequence, protein structure, chemical structure, gene expression measurements,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Secondary – integration of many sources of primary data, often organism-specific (e.g. </a:t>
            </a:r>
            <a:r>
              <a:rPr lang="en-US" i="1" dirty="0"/>
              <a:t>Drosophila</a:t>
            </a:r>
            <a:r>
              <a:rPr lang="en-US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Literature curation (human or automated) and higher-level conceptual organization of knowledge (e.g. ontologies) increasingly </a:t>
            </a:r>
            <a:r>
              <a:rPr lang="en-US" dirty="0" smtClean="0"/>
              <a:t>important</a:t>
            </a:r>
            <a:endParaRPr lang="is-IS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97" y="770890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8544" y="6337542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81968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024" y="1896267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0" y="2368385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84" y="2368386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221" y="6110559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19" y="2368386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7" y="2016439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15252" y="4700912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03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36" y="1119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3" y="354965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14003" y="2902739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4003" y="6327278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9893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4009630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1" y="2160016"/>
            <a:ext cx="6635750" cy="360121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Moore’s Law (computer processor speed doubles every 18 months) and </a:t>
            </a:r>
            <a:r>
              <a:rPr lang="en-US" dirty="0" err="1"/>
              <a:t>Kryder’s</a:t>
            </a:r>
            <a:r>
              <a:rPr lang="en-US" dirty="0"/>
              <a:t> Law (disk storage capacity doubles every 14 months) are critical to the future of biological research, see http://</a:t>
            </a:r>
            <a:r>
              <a:rPr lang="en-US" dirty="0" err="1"/>
              <a:t>www.scientificamerican.com</a:t>
            </a:r>
            <a:r>
              <a:rPr lang="en-US" dirty="0"/>
              <a:t>/article/</a:t>
            </a:r>
            <a:r>
              <a:rPr lang="en-US" dirty="0" err="1"/>
              <a:t>kryders</a:t>
            </a:r>
            <a:r>
              <a:rPr lang="en-US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Will advances in DNA sequencing outstrip Moore’s and </a:t>
            </a:r>
            <a:r>
              <a:rPr lang="en-US" dirty="0" err="1"/>
              <a:t>Kryder’s</a:t>
            </a:r>
            <a:r>
              <a:rPr lang="en-US" dirty="0"/>
              <a:t> law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7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12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7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14474" y="685800"/>
            <a:ext cx="8686800" cy="175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5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61370" y="1378476"/>
            <a:ext cx="6408712" cy="4824536"/>
            <a:chOff x="3575720" y="2132856"/>
            <a:chExt cx="6408712" cy="4824536"/>
          </a:xfrm>
        </p:grpSpPr>
        <p:pic>
          <p:nvPicPr>
            <p:cNvPr id="3" name="Picture 2" descr="gr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414" y="2492896"/>
              <a:ext cx="1954120" cy="1954120"/>
            </a:xfrm>
            <a:prstGeom prst="rect">
              <a:avLst/>
            </a:prstGeom>
          </p:spPr>
        </p:pic>
        <p:pic>
          <p:nvPicPr>
            <p:cNvPr id="4" name="Picture 3" descr="PC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490" y="4391562"/>
              <a:ext cx="1318586" cy="1318586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575720" y="5421560"/>
              <a:ext cx="6408712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Annotation of the toxicological </a:t>
              </a:r>
              <a:r>
                <a:rPr lang="en-US" sz="1800" b="1" dirty="0" err="1">
                  <a:solidFill>
                    <a:schemeClr val="tx1"/>
                  </a:solidFill>
                </a:rPr>
                <a:t>defensome</a:t>
              </a:r>
              <a:r>
                <a:rPr lang="en-US" sz="1800" b="1" dirty="0">
                  <a:solidFill>
                    <a:schemeClr val="tx1"/>
                  </a:solidFill>
                </a:rPr>
                <a:t> of a Shark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604867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468A137-B49E-BC4C-A2AF-BE3F0BE8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811" y="2514482"/>
              <a:ext cx="2924450" cy="1637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48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</TotalTime>
  <Words>1608</Words>
  <Application>Microsoft Macintosh PowerPoint</Application>
  <PresentationFormat>Widescreen</PresentationFormat>
  <Paragraphs>267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ＭＳ Ｐゴシック</vt:lpstr>
      <vt:lpstr>Neue Haas Grotesk Text Pro</vt:lpstr>
      <vt:lpstr>Arial</vt:lpstr>
      <vt:lpstr>PunchcardVTI</vt:lpstr>
      <vt:lpstr>Biochem 3BP3</vt:lpstr>
      <vt:lpstr>PowerPoint Presentation</vt:lpstr>
      <vt:lpstr>PowerPoint Presentation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No Computer Science Experience Required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Flash Updates</vt:lpstr>
      <vt:lpstr>Essay Assignments</vt:lpstr>
      <vt:lpstr>Grading</vt:lpstr>
      <vt:lpstr>A ‘Living’ Course</vt:lpstr>
      <vt:lpstr>Being Successful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Stearns, Jennifer</cp:lastModifiedBy>
  <cp:revision>41</cp:revision>
  <dcterms:created xsi:type="dcterms:W3CDTF">2021-09-06T20:48:31Z</dcterms:created>
  <dcterms:modified xsi:type="dcterms:W3CDTF">2021-09-07T17:35:33Z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